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61" r:id="rId4"/>
    <p:sldId id="258" r:id="rId5"/>
    <p:sldId id="259" r:id="rId6"/>
    <p:sldId id="260" r:id="rId7"/>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31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nl-NL" smtClean="0"/>
              <a:t>Titelstijl van model bewerken</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en-US" dirty="0"/>
          </a:p>
        </p:txBody>
      </p:sp>
      <p:sp>
        <p:nvSpPr>
          <p:cNvPr id="4" name="Date Placeholder 3"/>
          <p:cNvSpPr>
            <a:spLocks noGrp="1"/>
          </p:cNvSpPr>
          <p:nvPr>
            <p:ph type="dt" sz="half" idx="10"/>
          </p:nvPr>
        </p:nvSpPr>
        <p:spPr/>
        <p:txBody>
          <a:bodyPr/>
          <a:lstStyle/>
          <a:p>
            <a:fld id="{AB345D1C-DAA0-DF41-ACA8-7DF320D5C0E3}" type="datetimeFigureOut">
              <a:rPr lang="nl-NL" smtClean="0"/>
              <a:t>26-03-15</a:t>
            </a:fld>
            <a:endParaRPr lang="nl-NL"/>
          </a:p>
        </p:txBody>
      </p:sp>
      <p:sp>
        <p:nvSpPr>
          <p:cNvPr id="5" name="Footer Placeholder 4"/>
          <p:cNvSpPr>
            <a:spLocks noGrp="1"/>
          </p:cNvSpPr>
          <p:nvPr>
            <p:ph type="ftr" sz="quarter" idx="11"/>
          </p:nvPr>
        </p:nvSpPr>
        <p:spPr/>
        <p:txBody>
          <a:bodyPr/>
          <a:lstStyle/>
          <a:p>
            <a:endParaRPr lang="nl-NL"/>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958EB11-46B0-B545-B8F3-813F4E557022}"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AB345D1C-DAA0-DF41-ACA8-7DF320D5C0E3}" type="datetimeFigureOut">
              <a:rPr lang="nl-NL" smtClean="0"/>
              <a:t>26-03-15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958EB11-46B0-B545-B8F3-813F4E557022}"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Titelstijl van model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AB345D1C-DAA0-DF41-ACA8-7DF320D5C0E3}" type="datetimeFigureOut">
              <a:rPr lang="nl-NL" smtClean="0"/>
              <a:t>26-03-15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958EB11-46B0-B545-B8F3-813F4E557022}"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Content Placeholder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AB345D1C-DAA0-DF41-ACA8-7DF320D5C0E3}" type="datetimeFigureOut">
              <a:rPr lang="nl-NL" smtClean="0"/>
              <a:t>26-03-15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958EB11-46B0-B545-B8F3-813F4E557022}"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nl-NL" smtClean="0"/>
              <a:t>Titelstijl van model bewerken</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7" name="Date Placeholder 6"/>
          <p:cNvSpPr>
            <a:spLocks noGrp="1"/>
          </p:cNvSpPr>
          <p:nvPr>
            <p:ph type="dt" sz="half" idx="10"/>
          </p:nvPr>
        </p:nvSpPr>
        <p:spPr/>
        <p:txBody>
          <a:bodyPr/>
          <a:lstStyle/>
          <a:p>
            <a:fld id="{AB345D1C-DAA0-DF41-ACA8-7DF320D5C0E3}" type="datetimeFigureOut">
              <a:rPr lang="nl-NL" smtClean="0"/>
              <a:t>26-03-15</a:t>
            </a:fld>
            <a:endParaRPr lang="nl-NL"/>
          </a:p>
        </p:txBody>
      </p:sp>
      <p:sp>
        <p:nvSpPr>
          <p:cNvPr id="8" name="Slide Number Placeholder 7"/>
          <p:cNvSpPr>
            <a:spLocks noGrp="1"/>
          </p:cNvSpPr>
          <p:nvPr>
            <p:ph type="sldNum" sz="quarter" idx="11"/>
          </p:nvPr>
        </p:nvSpPr>
        <p:spPr/>
        <p:txBody>
          <a:bodyPr/>
          <a:lstStyle/>
          <a:p>
            <a:fld id="{0958EB11-46B0-B545-B8F3-813F4E557022}" type="slidenum">
              <a:rPr lang="nl-NL" smtClean="0"/>
              <a:t>‹nr.›</a:t>
            </a:fld>
            <a:endParaRPr lang="nl-NL"/>
          </a:p>
        </p:txBody>
      </p:sp>
      <p:sp>
        <p:nvSpPr>
          <p:cNvPr id="9" name="Footer Placeholder 8"/>
          <p:cNvSpPr>
            <a:spLocks noGrp="1"/>
          </p:cNvSpPr>
          <p:nvPr>
            <p:ph type="ftr" sz="quarter" idx="12"/>
          </p:nvPr>
        </p:nvSpPr>
        <p:spPr/>
        <p:txBody>
          <a:bodyPr/>
          <a:lstStyle/>
          <a:p>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AB345D1C-DAA0-DF41-ACA8-7DF320D5C0E3}" type="datetimeFigureOut">
              <a:rPr lang="nl-NL" smtClean="0"/>
              <a:t>26-03-15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958EB11-46B0-B545-B8F3-813F4E557022}"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Titelstijl van model bewerken</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nl-NL" smtClean="0"/>
              <a:t>Klik om de tekststijl van het model te bewerken</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AB345D1C-DAA0-DF41-ACA8-7DF320D5C0E3}" type="datetimeFigureOut">
              <a:rPr lang="nl-NL" smtClean="0"/>
              <a:t>26-03-15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958EB11-46B0-B545-B8F3-813F4E557022}"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Date Placeholder 2"/>
          <p:cNvSpPr>
            <a:spLocks noGrp="1"/>
          </p:cNvSpPr>
          <p:nvPr>
            <p:ph type="dt" sz="half" idx="10"/>
          </p:nvPr>
        </p:nvSpPr>
        <p:spPr/>
        <p:txBody>
          <a:bodyPr/>
          <a:lstStyle/>
          <a:p>
            <a:fld id="{AB345D1C-DAA0-DF41-ACA8-7DF320D5C0E3}" type="datetimeFigureOut">
              <a:rPr lang="nl-NL" smtClean="0"/>
              <a:t>26-03-15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0958EB11-46B0-B545-B8F3-813F4E557022}"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345D1C-DAA0-DF41-ACA8-7DF320D5C0E3}" type="datetimeFigureOut">
              <a:rPr lang="nl-NL" smtClean="0"/>
              <a:t>26-03-15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0958EB11-46B0-B545-B8F3-813F4E557022}"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AB345D1C-DAA0-DF41-ACA8-7DF320D5C0E3}" type="datetimeFigureOut">
              <a:rPr lang="nl-NL" smtClean="0"/>
              <a:t>26-03-15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958EB11-46B0-B545-B8F3-813F4E557022}" type="slidenum">
              <a:rPr lang="nl-NL" smtClean="0"/>
              <a:t>‹nr.›</a:t>
            </a:fld>
            <a:endParaRPr lang="nl-NL"/>
          </a:p>
        </p:txBody>
      </p:sp>
      <p:sp>
        <p:nvSpPr>
          <p:cNvPr id="8" name="Title 7"/>
          <p:cNvSpPr>
            <a:spLocks noGrp="1"/>
          </p:cNvSpPr>
          <p:nvPr>
            <p:ph type="title"/>
          </p:nvPr>
        </p:nvSpPr>
        <p:spPr/>
        <p:txBody>
          <a:bodyPr/>
          <a:lstStyle/>
          <a:p>
            <a:r>
              <a:rPr lang="nl-NL" smtClean="0"/>
              <a:t>Titelstijl van model bewerken</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AB345D1C-DAA0-DF41-ACA8-7DF320D5C0E3}" type="datetimeFigureOut">
              <a:rPr lang="nl-NL" smtClean="0"/>
              <a:t>26-03-15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958EB11-46B0-B545-B8F3-813F4E557022}" type="slidenum">
              <a:rPr lang="nl-NL" smtClean="0"/>
              <a:t>‹nr.›</a:t>
            </a:fld>
            <a:endParaRPr lang="nl-NL"/>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nl-NL" smtClean="0"/>
              <a:t>Titelstijl van model bewerken</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nl-NL" smtClean="0"/>
              <a:t>Titelstijl van model bewerken</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AB345D1C-DAA0-DF41-ACA8-7DF320D5C0E3}" type="datetimeFigureOut">
              <a:rPr lang="nl-NL" smtClean="0"/>
              <a:t>26-03-15</a:t>
            </a:fld>
            <a:endParaRPr lang="nl-NL"/>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nl-NL"/>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0958EB11-46B0-B545-B8F3-813F4E557022}" type="slidenum">
              <a:rPr lang="nl-NL" smtClean="0"/>
              <a:t>‹nr.›</a:t>
            </a:fld>
            <a:endParaRPr lang="nl-NL"/>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Afbeelding 5"/>
          <p:cNvPicPr>
            <a:picLocks noChangeAspect="1"/>
          </p:cNvPicPr>
          <p:nvPr/>
        </p:nvPicPr>
        <p:blipFill>
          <a:blip r:embed="rId2"/>
          <a:stretch>
            <a:fillRect/>
          </a:stretch>
        </p:blipFill>
        <p:spPr>
          <a:xfrm>
            <a:off x="1850571" y="-3631"/>
            <a:ext cx="7293428" cy="6858000"/>
          </a:xfrm>
          <a:prstGeom prst="rect">
            <a:avLst/>
          </a:prstGeom>
        </p:spPr>
      </p:pic>
      <p:sp>
        <p:nvSpPr>
          <p:cNvPr id="2" name="Titel 1"/>
          <p:cNvSpPr>
            <a:spLocks noGrp="1"/>
          </p:cNvSpPr>
          <p:nvPr>
            <p:ph type="ctrTitle"/>
          </p:nvPr>
        </p:nvSpPr>
        <p:spPr>
          <a:xfrm>
            <a:off x="246411" y="1012458"/>
            <a:ext cx="3630430" cy="3345647"/>
          </a:xfrm>
        </p:spPr>
        <p:txBody>
          <a:bodyPr>
            <a:noAutofit/>
          </a:bodyPr>
          <a:lstStyle/>
          <a:p>
            <a:r>
              <a:rPr lang="nl-NL" sz="4400" dirty="0" smtClean="0">
                <a:solidFill>
                  <a:srgbClr val="FFFFFF"/>
                </a:solidFill>
              </a:rPr>
              <a:t>The Seagram Building</a:t>
            </a:r>
            <a:endParaRPr lang="nl-NL" sz="4400" dirty="0">
              <a:solidFill>
                <a:srgbClr val="FFFFFF"/>
              </a:solidFill>
            </a:endParaRPr>
          </a:p>
        </p:txBody>
      </p:sp>
      <p:sp>
        <p:nvSpPr>
          <p:cNvPr id="3" name="Subtitel 2"/>
          <p:cNvSpPr>
            <a:spLocks noGrp="1"/>
          </p:cNvSpPr>
          <p:nvPr>
            <p:ph type="subTitle" idx="1"/>
          </p:nvPr>
        </p:nvSpPr>
        <p:spPr>
          <a:xfrm>
            <a:off x="567705" y="6201991"/>
            <a:ext cx="2565732" cy="504369"/>
          </a:xfrm>
        </p:spPr>
        <p:txBody>
          <a:bodyPr>
            <a:normAutofit/>
          </a:bodyPr>
          <a:lstStyle/>
          <a:p>
            <a:r>
              <a:rPr lang="nl-NL" sz="900" dirty="0" smtClean="0">
                <a:solidFill>
                  <a:schemeClr val="tx1">
                    <a:lumMod val="50000"/>
                    <a:lumOff val="50000"/>
                  </a:schemeClr>
                </a:solidFill>
                <a:latin typeface="+mn-lt"/>
              </a:rPr>
              <a:t>Rianne Schieving</a:t>
            </a:r>
            <a:endParaRPr lang="nl-NL" sz="900" dirty="0">
              <a:solidFill>
                <a:schemeClr val="tx1">
                  <a:lumMod val="50000"/>
                  <a:lumOff val="50000"/>
                </a:schemeClr>
              </a:solidFill>
              <a:latin typeface="+mn-lt"/>
            </a:endParaRPr>
          </a:p>
        </p:txBody>
      </p:sp>
    </p:spTree>
    <p:extLst>
      <p:ext uri="{BB962C8B-B14F-4D97-AF65-F5344CB8AC3E}">
        <p14:creationId xmlns:p14="http://schemas.microsoft.com/office/powerpoint/2010/main" val="3066372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duotone>
              <a:schemeClr val="accent1">
                <a:shade val="45000"/>
                <a:satMod val="135000"/>
              </a:schemeClr>
              <a:prstClr val="white"/>
            </a:duotone>
            <a:alphaModFix amt="45000"/>
          </a:blip>
          <a:stretch>
            <a:fillRect/>
          </a:stretch>
        </p:blipFill>
        <p:spPr>
          <a:xfrm>
            <a:off x="0" y="0"/>
            <a:ext cx="8983579" cy="6858000"/>
          </a:xfrm>
          <a:prstGeom prst="rect">
            <a:avLst/>
          </a:prstGeom>
        </p:spPr>
      </p:pic>
      <p:sp>
        <p:nvSpPr>
          <p:cNvPr id="2" name="Titel 1"/>
          <p:cNvSpPr>
            <a:spLocks noGrp="1"/>
          </p:cNvSpPr>
          <p:nvPr>
            <p:ph type="title"/>
          </p:nvPr>
        </p:nvSpPr>
        <p:spPr/>
        <p:txBody>
          <a:bodyPr/>
          <a:lstStyle/>
          <a:p>
            <a:r>
              <a:rPr lang="nl-NL" dirty="0" smtClean="0"/>
              <a:t>De Architect</a:t>
            </a:r>
            <a:endParaRPr lang="nl-NL" dirty="0"/>
          </a:p>
        </p:txBody>
      </p:sp>
      <p:sp>
        <p:nvSpPr>
          <p:cNvPr id="3" name="Tijdelijke aanduiding voor inhoud 2"/>
          <p:cNvSpPr>
            <a:spLocks noGrp="1"/>
          </p:cNvSpPr>
          <p:nvPr>
            <p:ph idx="1"/>
          </p:nvPr>
        </p:nvSpPr>
        <p:spPr/>
        <p:txBody>
          <a:bodyPr>
            <a:normAutofit fontScale="92500" lnSpcReduction="10000"/>
          </a:bodyPr>
          <a:lstStyle/>
          <a:p>
            <a:pPr marL="342900" indent="-342900">
              <a:buFont typeface="Wingdings" charset="2"/>
              <a:buChar char="§"/>
            </a:pPr>
            <a:r>
              <a:rPr lang="nl-NL" dirty="0" smtClean="0"/>
              <a:t>De architect van dit mooie gebouw is Ludwig Mies van der </a:t>
            </a:r>
            <a:r>
              <a:rPr lang="nl-NL" dirty="0" err="1" smtClean="0"/>
              <a:t>Rohe</a:t>
            </a:r>
            <a:r>
              <a:rPr lang="nl-NL" dirty="0" smtClean="0"/>
              <a:t>. Hij is in 1988 geboren in Aken, Duitsland, en overleden in Augustus 1969 in Chicago.</a:t>
            </a:r>
          </a:p>
          <a:p>
            <a:pPr marL="0" indent="0">
              <a:buNone/>
            </a:pPr>
            <a:endParaRPr lang="nl-NL" dirty="0" smtClean="0"/>
          </a:p>
          <a:p>
            <a:pPr marL="342900" indent="-342900">
              <a:buFont typeface="Wingdings" charset="2"/>
              <a:buChar char="§"/>
            </a:pPr>
            <a:r>
              <a:rPr lang="nl-NL" dirty="0" smtClean="0"/>
              <a:t>Van der </a:t>
            </a:r>
            <a:r>
              <a:rPr lang="nl-NL" dirty="0" err="1" smtClean="0"/>
              <a:t>Rohe</a:t>
            </a:r>
            <a:r>
              <a:rPr lang="nl-NL" dirty="0" smtClean="0"/>
              <a:t> geldt als een van de belangrijkste vertegenwoordigers van het Modernisme en heeft een grote invloed gehad op de 20</a:t>
            </a:r>
            <a:r>
              <a:rPr lang="nl-NL" baseline="30000" dirty="0" smtClean="0"/>
              <a:t>e</a:t>
            </a:r>
            <a:r>
              <a:rPr lang="nl-NL" dirty="0" smtClean="0"/>
              <a:t> </a:t>
            </a:r>
            <a:r>
              <a:rPr lang="nl-NL" dirty="0" err="1" smtClean="0"/>
              <a:t>Eeuwse</a:t>
            </a:r>
            <a:r>
              <a:rPr lang="nl-NL" dirty="0" smtClean="0"/>
              <a:t> architectuur. </a:t>
            </a:r>
          </a:p>
          <a:p>
            <a:pPr marL="0" indent="0">
              <a:buNone/>
            </a:pPr>
            <a:endParaRPr lang="nl-NL" dirty="0" smtClean="0"/>
          </a:p>
          <a:p>
            <a:pPr marL="342900" indent="-342900">
              <a:buFont typeface="Wingdings" charset="2"/>
              <a:buChar char="§"/>
            </a:pPr>
            <a:r>
              <a:rPr lang="nl-NL" dirty="0" smtClean="0"/>
              <a:t>Het minimalistische motto ‘</a:t>
            </a:r>
            <a:r>
              <a:rPr lang="nl-NL" dirty="0" err="1" smtClean="0"/>
              <a:t>less</a:t>
            </a:r>
            <a:r>
              <a:rPr lang="nl-NL" dirty="0" smtClean="0"/>
              <a:t> is more’ vat zijn stijl goed samen. </a:t>
            </a:r>
            <a:r>
              <a:rPr lang="nl-NL" dirty="0" smtClean="0"/>
              <a:t>Zijn bouwstijl is kenmerkt door heldere vormen, strakke lijnen en veel gebruik van staal, glas en beton. De vorm moest tot een minimum worden teruggebracht. De verhoudingen en materialen moeten perfect zijn.</a:t>
            </a:r>
            <a:endParaRPr lang="nl-NL" dirty="0"/>
          </a:p>
        </p:txBody>
      </p:sp>
    </p:spTree>
    <p:extLst>
      <p:ext uri="{BB962C8B-B14F-4D97-AF65-F5344CB8AC3E}">
        <p14:creationId xmlns:p14="http://schemas.microsoft.com/office/powerpoint/2010/main" val="1684703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duotone>
              <a:schemeClr val="accent1">
                <a:shade val="45000"/>
                <a:satMod val="135000"/>
              </a:schemeClr>
              <a:prstClr val="white"/>
            </a:duotone>
            <a:alphaModFix amt="45000"/>
          </a:blip>
          <a:stretch>
            <a:fillRect/>
          </a:stretch>
        </p:blipFill>
        <p:spPr>
          <a:xfrm>
            <a:off x="0" y="0"/>
            <a:ext cx="8983579" cy="6858000"/>
          </a:xfrm>
          <a:prstGeom prst="rect">
            <a:avLst/>
          </a:prstGeom>
        </p:spPr>
      </p:pic>
      <p:pic>
        <p:nvPicPr>
          <p:cNvPr id="6" name="Afbeelding 5"/>
          <p:cNvPicPr>
            <a:picLocks noChangeAspect="1"/>
          </p:cNvPicPr>
          <p:nvPr/>
        </p:nvPicPr>
        <p:blipFill>
          <a:blip r:embed="rId3"/>
          <a:stretch>
            <a:fillRect/>
          </a:stretch>
        </p:blipFill>
        <p:spPr>
          <a:xfrm>
            <a:off x="210620" y="4109582"/>
            <a:ext cx="3910176" cy="2604177"/>
          </a:xfrm>
          <a:prstGeom prst="rect">
            <a:avLst/>
          </a:prstGeom>
        </p:spPr>
      </p:pic>
      <p:pic>
        <p:nvPicPr>
          <p:cNvPr id="7" name="Afbeelding 6"/>
          <p:cNvPicPr>
            <a:picLocks noChangeAspect="1"/>
          </p:cNvPicPr>
          <p:nvPr/>
        </p:nvPicPr>
        <p:blipFill>
          <a:blip r:embed="rId4"/>
          <a:stretch>
            <a:fillRect/>
          </a:stretch>
        </p:blipFill>
        <p:spPr>
          <a:xfrm>
            <a:off x="4225172" y="0"/>
            <a:ext cx="4758407" cy="6858000"/>
          </a:xfrm>
          <a:prstGeom prst="rect">
            <a:avLst/>
          </a:prstGeom>
        </p:spPr>
      </p:pic>
      <p:pic>
        <p:nvPicPr>
          <p:cNvPr id="8" name="Afbeelding 7"/>
          <p:cNvPicPr>
            <a:picLocks noChangeAspect="1"/>
          </p:cNvPicPr>
          <p:nvPr/>
        </p:nvPicPr>
        <p:blipFill>
          <a:blip r:embed="rId5"/>
          <a:stretch>
            <a:fillRect/>
          </a:stretch>
        </p:blipFill>
        <p:spPr>
          <a:xfrm>
            <a:off x="575945" y="328185"/>
            <a:ext cx="2888940" cy="3572656"/>
          </a:xfrm>
          <a:prstGeom prst="rect">
            <a:avLst/>
          </a:prstGeom>
        </p:spPr>
      </p:pic>
    </p:spTree>
    <p:extLst>
      <p:ext uri="{BB962C8B-B14F-4D97-AF65-F5344CB8AC3E}">
        <p14:creationId xmlns:p14="http://schemas.microsoft.com/office/powerpoint/2010/main" val="4286341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duotone>
              <a:schemeClr val="accent1">
                <a:shade val="45000"/>
                <a:satMod val="135000"/>
              </a:schemeClr>
              <a:prstClr val="white"/>
            </a:duotone>
            <a:alphaModFix amt="45000"/>
          </a:blip>
          <a:stretch>
            <a:fillRect/>
          </a:stretch>
        </p:blipFill>
        <p:spPr>
          <a:xfrm>
            <a:off x="0" y="0"/>
            <a:ext cx="8983579" cy="6858000"/>
          </a:xfrm>
          <a:prstGeom prst="rect">
            <a:avLst/>
          </a:prstGeom>
        </p:spPr>
      </p:pic>
      <p:sp>
        <p:nvSpPr>
          <p:cNvPr id="2" name="Titel 1"/>
          <p:cNvSpPr>
            <a:spLocks noGrp="1"/>
          </p:cNvSpPr>
          <p:nvPr>
            <p:ph type="title"/>
          </p:nvPr>
        </p:nvSpPr>
        <p:spPr/>
        <p:txBody>
          <a:bodyPr/>
          <a:lstStyle/>
          <a:p>
            <a:r>
              <a:rPr lang="nl-NL" dirty="0" smtClean="0"/>
              <a:t>De Architect</a:t>
            </a:r>
            <a:endParaRPr lang="nl-NL" dirty="0"/>
          </a:p>
        </p:txBody>
      </p:sp>
      <p:sp>
        <p:nvSpPr>
          <p:cNvPr id="3" name="Tijdelijke aanduiding voor inhoud 2"/>
          <p:cNvSpPr>
            <a:spLocks noGrp="1"/>
          </p:cNvSpPr>
          <p:nvPr>
            <p:ph idx="1"/>
          </p:nvPr>
        </p:nvSpPr>
        <p:spPr/>
        <p:txBody>
          <a:bodyPr>
            <a:normAutofit/>
          </a:bodyPr>
          <a:lstStyle/>
          <a:p>
            <a:pPr marL="342900" indent="-342900">
              <a:buFont typeface="Wingdings" charset="2"/>
              <a:buChar char="§"/>
            </a:pPr>
            <a:r>
              <a:rPr lang="nl-NL" dirty="0" smtClean="0"/>
              <a:t>Van der </a:t>
            </a:r>
            <a:r>
              <a:rPr lang="nl-NL" dirty="0" err="1" smtClean="0"/>
              <a:t>Rohe</a:t>
            </a:r>
            <a:r>
              <a:rPr lang="nl-NL" dirty="0" smtClean="0"/>
              <a:t> werd opgeleid tot aannemer en verhuisde later naar Berlijn waar hij in 1907 zijn eerst bouwwerk ontwierp.</a:t>
            </a:r>
          </a:p>
          <a:p>
            <a:pPr marL="342900" indent="-342900">
              <a:buFont typeface="Wingdings" charset="2"/>
              <a:buChar char="§"/>
            </a:pPr>
            <a:r>
              <a:rPr lang="nl-NL" dirty="0" smtClean="0"/>
              <a:t>Hierna deed hij een opleiding voor meubelontwerper en is bij een architectenbureau gaan werken.</a:t>
            </a:r>
          </a:p>
          <a:p>
            <a:pPr marL="342900" indent="-342900">
              <a:buFont typeface="Wingdings" charset="2"/>
              <a:buChar char="§"/>
            </a:pPr>
            <a:r>
              <a:rPr lang="nl-NL" dirty="0" smtClean="0"/>
              <a:t>In 1911 begon hij zijn eigen bureau in Berlijn. </a:t>
            </a:r>
          </a:p>
          <a:p>
            <a:pPr marL="342900" indent="-342900">
              <a:buFont typeface="Wingdings" charset="2"/>
              <a:buChar char="§"/>
            </a:pPr>
            <a:r>
              <a:rPr lang="nl-NL" dirty="0" smtClean="0"/>
              <a:t>In 1938 tijdens de 2</a:t>
            </a:r>
            <a:r>
              <a:rPr lang="nl-NL" baseline="30000" dirty="0" smtClean="0"/>
              <a:t>de</a:t>
            </a:r>
            <a:r>
              <a:rPr lang="nl-NL" dirty="0" smtClean="0"/>
              <a:t> wereldoorlog emigreerde hij naar de VS. Waar hij in Chicago een groot, succesvol architectenbureau begon.</a:t>
            </a:r>
          </a:p>
          <a:p>
            <a:pPr marL="342900" indent="-342900">
              <a:buFont typeface="Wingdings" charset="2"/>
              <a:buChar char="§"/>
            </a:pPr>
            <a:r>
              <a:rPr lang="nl-NL" dirty="0" smtClean="0"/>
              <a:t>Het Seagram building is een van de bekendste werken van Mies van der </a:t>
            </a:r>
            <a:r>
              <a:rPr lang="nl-NL" dirty="0" err="1" smtClean="0"/>
              <a:t>Rohe</a:t>
            </a:r>
            <a:r>
              <a:rPr lang="nl-NL" dirty="0" smtClean="0"/>
              <a:t>.</a:t>
            </a:r>
            <a:endParaRPr lang="nl-NL" dirty="0"/>
          </a:p>
        </p:txBody>
      </p:sp>
    </p:spTree>
    <p:extLst>
      <p:ext uri="{BB962C8B-B14F-4D97-AF65-F5344CB8AC3E}">
        <p14:creationId xmlns:p14="http://schemas.microsoft.com/office/powerpoint/2010/main" val="2984219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duotone>
              <a:schemeClr val="accent1">
                <a:shade val="45000"/>
                <a:satMod val="135000"/>
              </a:schemeClr>
              <a:prstClr val="white"/>
            </a:duotone>
            <a:alphaModFix amt="45000"/>
          </a:blip>
          <a:stretch>
            <a:fillRect/>
          </a:stretch>
        </p:blipFill>
        <p:spPr>
          <a:xfrm>
            <a:off x="0" y="0"/>
            <a:ext cx="8983579" cy="6858000"/>
          </a:xfrm>
          <a:prstGeom prst="rect">
            <a:avLst/>
          </a:prstGeom>
        </p:spPr>
      </p:pic>
      <p:sp>
        <p:nvSpPr>
          <p:cNvPr id="2" name="Titel 1"/>
          <p:cNvSpPr>
            <a:spLocks noGrp="1"/>
          </p:cNvSpPr>
          <p:nvPr>
            <p:ph type="title"/>
          </p:nvPr>
        </p:nvSpPr>
        <p:spPr>
          <a:xfrm>
            <a:off x="457200" y="-475579"/>
            <a:ext cx="5791200" cy="1504481"/>
          </a:xfrm>
        </p:spPr>
        <p:txBody>
          <a:bodyPr/>
          <a:lstStyle/>
          <a:p>
            <a:r>
              <a:rPr lang="nl-NL" dirty="0" smtClean="0"/>
              <a:t>Het gebouw</a:t>
            </a:r>
            <a:endParaRPr lang="nl-NL" dirty="0"/>
          </a:p>
        </p:txBody>
      </p:sp>
      <p:sp>
        <p:nvSpPr>
          <p:cNvPr id="3" name="Tijdelijke aanduiding voor inhoud 2"/>
          <p:cNvSpPr>
            <a:spLocks noGrp="1"/>
          </p:cNvSpPr>
          <p:nvPr>
            <p:ph idx="1"/>
          </p:nvPr>
        </p:nvSpPr>
        <p:spPr>
          <a:xfrm>
            <a:off x="457200" y="1124304"/>
            <a:ext cx="8136638" cy="5600012"/>
          </a:xfrm>
        </p:spPr>
        <p:txBody>
          <a:bodyPr>
            <a:normAutofit lnSpcReduction="10000"/>
          </a:bodyPr>
          <a:lstStyle/>
          <a:p>
            <a:pPr marL="342900" indent="-342900">
              <a:buFont typeface="Wingdings" charset="2"/>
              <a:buChar char="§"/>
            </a:pPr>
            <a:r>
              <a:rPr lang="nl-NL" dirty="0" smtClean="0"/>
              <a:t>Het Seagram building is gebouwd in 1954 tot 1958 in New York. Het is een 157 meter hoge wolkenkrabber met 38 verdiepingen.</a:t>
            </a:r>
          </a:p>
          <a:p>
            <a:pPr marL="342900" indent="-342900">
              <a:buFont typeface="Wingdings" charset="2"/>
              <a:buChar char="§"/>
            </a:pPr>
            <a:r>
              <a:rPr lang="nl-NL" dirty="0" smtClean="0"/>
              <a:t>Het werd ontworpen voor de Canadese Seagram Company die in die tijd de grootste producent van sterkte drank ter wereld was.</a:t>
            </a:r>
          </a:p>
          <a:p>
            <a:pPr marL="342900" indent="-342900">
              <a:buFont typeface="Wingdings" charset="2"/>
              <a:buChar char="§"/>
            </a:pPr>
            <a:r>
              <a:rPr lang="nl-NL" dirty="0" smtClean="0"/>
              <a:t>Voor dit ontwerp werkte mies van der </a:t>
            </a:r>
            <a:r>
              <a:rPr lang="nl-NL" dirty="0" err="1" smtClean="0"/>
              <a:t>rohe</a:t>
            </a:r>
            <a:r>
              <a:rPr lang="nl-NL" dirty="0" smtClean="0"/>
              <a:t> veel samen met Philip Johnson.</a:t>
            </a:r>
          </a:p>
          <a:p>
            <a:pPr marL="342900" indent="-342900">
              <a:buFont typeface="Wingdings" charset="2"/>
              <a:buChar char="§"/>
            </a:pPr>
            <a:r>
              <a:rPr lang="nl-NL" dirty="0" smtClean="0"/>
              <a:t>Het gebouw heeft veel weg van een gigantische glazen doos omdat in dit  gebouw veel gewerkt is met glas en rechte lijnen. </a:t>
            </a:r>
          </a:p>
          <a:p>
            <a:pPr marL="342900" indent="-342900">
              <a:buFont typeface="Wingdings" charset="2"/>
              <a:buChar char="§"/>
            </a:pPr>
            <a:r>
              <a:rPr lang="nl-NL" dirty="0" smtClean="0"/>
              <a:t>Het gebouw valt op door zijn eenvoud in vorm en er verder geen poespas bij zit.</a:t>
            </a:r>
          </a:p>
          <a:p>
            <a:pPr marL="342900" indent="-342900">
              <a:buFont typeface="Wingdings" charset="2"/>
              <a:buChar char="§"/>
            </a:pPr>
            <a:r>
              <a:rPr lang="nl-NL" dirty="0" smtClean="0"/>
              <a:t>De hoogte wordt geaccentueerd door de verticaal buitengeplaatste staande I-liggers die de gevel domineren. Het staalskelet is versmelt met het bronskleurige glas maakt het tot een compacte volume. De verticale lijnen worden onderbroken door de horizontale lijnen ter hoogte van elke verdieping.</a:t>
            </a:r>
          </a:p>
          <a:p>
            <a:pPr marL="342900" indent="-342900">
              <a:buFont typeface="Wingdings" charset="2"/>
              <a:buChar char="§"/>
            </a:pPr>
            <a:endParaRPr lang="nl-NL" dirty="0"/>
          </a:p>
        </p:txBody>
      </p:sp>
    </p:spTree>
    <p:extLst>
      <p:ext uri="{BB962C8B-B14F-4D97-AF65-F5344CB8AC3E}">
        <p14:creationId xmlns:p14="http://schemas.microsoft.com/office/powerpoint/2010/main" val="1329384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duotone>
              <a:schemeClr val="accent1">
                <a:shade val="45000"/>
                <a:satMod val="135000"/>
              </a:schemeClr>
              <a:prstClr val="white"/>
            </a:duotone>
            <a:alphaModFix amt="45000"/>
          </a:blip>
          <a:stretch>
            <a:fillRect/>
          </a:stretch>
        </p:blipFill>
        <p:spPr>
          <a:xfrm>
            <a:off x="0" y="0"/>
            <a:ext cx="8983579" cy="6858000"/>
          </a:xfrm>
          <a:prstGeom prst="rect">
            <a:avLst/>
          </a:prstGeom>
        </p:spPr>
      </p:pic>
      <p:sp>
        <p:nvSpPr>
          <p:cNvPr id="2" name="Titel 1"/>
          <p:cNvSpPr>
            <a:spLocks noGrp="1"/>
          </p:cNvSpPr>
          <p:nvPr>
            <p:ph type="title"/>
          </p:nvPr>
        </p:nvSpPr>
        <p:spPr>
          <a:xfrm>
            <a:off x="403728" y="509160"/>
            <a:ext cx="3539958" cy="1246909"/>
          </a:xfrm>
        </p:spPr>
        <p:txBody>
          <a:bodyPr/>
          <a:lstStyle/>
          <a:p>
            <a:r>
              <a:rPr lang="nl-NL" dirty="0" smtClean="0"/>
              <a:t>Eigen mening</a:t>
            </a:r>
            <a:endParaRPr lang="nl-NL" dirty="0"/>
          </a:p>
        </p:txBody>
      </p:sp>
      <p:sp>
        <p:nvSpPr>
          <p:cNvPr id="3" name="Tijdelijke aanduiding voor inhoud 2"/>
          <p:cNvSpPr>
            <a:spLocks noGrp="1"/>
          </p:cNvSpPr>
          <p:nvPr>
            <p:ph idx="1"/>
          </p:nvPr>
        </p:nvSpPr>
        <p:spPr>
          <a:xfrm>
            <a:off x="403728" y="2108102"/>
            <a:ext cx="3406274" cy="4554204"/>
          </a:xfrm>
        </p:spPr>
        <p:txBody>
          <a:bodyPr>
            <a:normAutofit/>
          </a:bodyPr>
          <a:lstStyle/>
          <a:p>
            <a:pPr marL="0" indent="0">
              <a:buNone/>
            </a:pPr>
            <a:r>
              <a:rPr lang="nl-NL" dirty="0" smtClean="0"/>
              <a:t>Ik vindt het een prachtig gebouw. Zeker als het nacht is lijkt het gebouw door al het glas licht te geven. De eenvoud geeft het een heel sterke vormgeving die heel standvastig overkomt. De gebouw komt ook in de omgeving heel goed tot zijn recht. Ook vindt ik de weerspiegelingen op het gebouw een mooi extra effect.</a:t>
            </a:r>
            <a:endParaRPr lang="nl-NL" dirty="0"/>
          </a:p>
        </p:txBody>
      </p:sp>
      <p:pic>
        <p:nvPicPr>
          <p:cNvPr id="6" name="Afbeelding 5"/>
          <p:cNvPicPr>
            <a:picLocks noChangeAspect="1"/>
          </p:cNvPicPr>
          <p:nvPr/>
        </p:nvPicPr>
        <p:blipFill>
          <a:blip r:embed="rId3"/>
          <a:stretch>
            <a:fillRect/>
          </a:stretch>
        </p:blipFill>
        <p:spPr>
          <a:xfrm>
            <a:off x="3715014" y="0"/>
            <a:ext cx="5280660" cy="6858000"/>
          </a:xfrm>
          <a:prstGeom prst="rect">
            <a:avLst/>
          </a:prstGeom>
        </p:spPr>
      </p:pic>
    </p:spTree>
    <p:extLst>
      <p:ext uri="{BB962C8B-B14F-4D97-AF65-F5344CB8AC3E}">
        <p14:creationId xmlns:p14="http://schemas.microsoft.com/office/powerpoint/2010/main" val="30062598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eel">
  <a:themeElements>
    <a:clrScheme name="Essentie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e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ee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Essentieel.thmx</Template>
  <TotalTime>83</TotalTime>
  <Words>413</Words>
  <Application>Microsoft Macintosh PowerPoint</Application>
  <PresentationFormat>Diavoorstelling (4:3)</PresentationFormat>
  <Paragraphs>23</Paragraphs>
  <Slides>6</Slides>
  <Notes>0</Notes>
  <HiddenSlides>0</HiddenSlides>
  <MMClips>0</MMClips>
  <ScaleCrop>false</ScaleCrop>
  <HeadingPairs>
    <vt:vector size="4" baseType="variant">
      <vt:variant>
        <vt:lpstr>Thema</vt:lpstr>
      </vt:variant>
      <vt:variant>
        <vt:i4>1</vt:i4>
      </vt:variant>
      <vt:variant>
        <vt:lpstr>Diatitels</vt:lpstr>
      </vt:variant>
      <vt:variant>
        <vt:i4>6</vt:i4>
      </vt:variant>
    </vt:vector>
  </HeadingPairs>
  <TitlesOfParts>
    <vt:vector size="7" baseType="lpstr">
      <vt:lpstr>Essentieel</vt:lpstr>
      <vt:lpstr>The Seagram Building</vt:lpstr>
      <vt:lpstr>De Architect</vt:lpstr>
      <vt:lpstr>PowerPoint-presentatie</vt:lpstr>
      <vt:lpstr>De Architect</vt:lpstr>
      <vt:lpstr>Het gebouw</vt:lpstr>
      <vt:lpstr>Eigen mening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Seagram Building</dc:title>
  <dc:creator>Rianne Schieving</dc:creator>
  <cp:lastModifiedBy>Rianne Schieving</cp:lastModifiedBy>
  <cp:revision>9</cp:revision>
  <dcterms:created xsi:type="dcterms:W3CDTF">2015-03-26T12:06:02Z</dcterms:created>
  <dcterms:modified xsi:type="dcterms:W3CDTF">2015-03-26T13:29:05Z</dcterms:modified>
</cp:coreProperties>
</file>